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7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iwpBpHu9S91NJUBW7Qs6nKXnje7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5" d="100"/>
          <a:sy n="115" d="100"/>
        </p:scale>
        <p:origin x="84" y="-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3c8e4e7aa_0_1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63c8e4e7aa_0_17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63c8e4e7a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3c8e4e7aa_0_1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63c8e4e7aa_0_17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63c8e4e7a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6004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5" name="Google Shape;25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3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3c8e4e7aa_0_0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63c8e4e7aa_0_0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63c8e4e7a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6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3c8e4e7aa_0_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800" cy="3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63c8e4e7aa_0_8:notes"/>
          <p:cNvSpPr/>
          <p:nvPr/>
        </p:nvSpPr>
        <p:spPr>
          <a:xfrm>
            <a:off x="3884760" y="8685360"/>
            <a:ext cx="2971200" cy="4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63c8e4e7a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7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9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1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2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3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3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4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4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4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4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4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4696692" y="4161000"/>
            <a:ext cx="4447308" cy="2295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ГРАМОТНОСТ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dirty="0" smtClean="0">
                <a:latin typeface="Calibri"/>
                <a:cs typeface="Calibri"/>
                <a:sym typeface="Calibri"/>
              </a:rPr>
              <a:t>Сърфиране в Интернет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3c8e4e7aa_0_17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63c8e4e7aa_0_17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63c8e4e7aa_0_17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3)</a:t>
            </a:r>
            <a:r>
              <a:rPr lang="en-US" sz="2400" b="1" dirty="0">
                <a:solidFill>
                  <a:schemeClr val="dk1"/>
                </a:solidFill>
              </a:rPr>
              <a:t> </a:t>
            </a:r>
            <a:r>
              <a:rPr lang="bg-BG" sz="2400" b="1" dirty="0" smtClean="0">
                <a:solidFill>
                  <a:schemeClr val="dk1"/>
                </a:solidFill>
              </a:rPr>
              <a:t>Прегледайте </a:t>
            </a:r>
            <a:r>
              <a:rPr lang="bg-BG" sz="2400" b="1" dirty="0" smtClean="0">
                <a:solidFill>
                  <a:schemeClr val="dk1"/>
                </a:solidFill>
              </a:rPr>
              <a:t>уеб сайтовете </a:t>
            </a:r>
            <a:r>
              <a:rPr lang="bg-BG" sz="2400" dirty="0" smtClean="0">
                <a:solidFill>
                  <a:schemeClr val="dk1"/>
                </a:solidFill>
              </a:rPr>
              <a:t>и (ако са полезни) запишете </a:t>
            </a:r>
            <a:r>
              <a:rPr lang="bg-BG" sz="2400" b="1" dirty="0" smtClean="0">
                <a:solidFill>
                  <a:schemeClr val="dk1"/>
                </a:solidFill>
              </a:rPr>
              <a:t>имената на домейните им</a:t>
            </a:r>
            <a:r>
              <a:rPr lang="en-US" sz="2400" dirty="0" smtClean="0">
                <a:solidFill>
                  <a:schemeClr val="dk1"/>
                </a:solidFill>
              </a:rPr>
              <a:t>.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4) </a:t>
            </a:r>
            <a:r>
              <a:rPr lang="bg-BG" sz="2400" dirty="0" smtClean="0">
                <a:solidFill>
                  <a:schemeClr val="dk1"/>
                </a:solidFill>
              </a:rPr>
              <a:t>Ако някои страници са изключително полезни, добавете </a:t>
            </a:r>
            <a:r>
              <a:rPr lang="bg-BG" sz="2400" b="1" dirty="0" smtClean="0">
                <a:solidFill>
                  <a:schemeClr val="dk1"/>
                </a:solidFill>
              </a:rPr>
              <a:t>отметки</a:t>
            </a:r>
            <a:r>
              <a:rPr lang="bg-BG" sz="2400" dirty="0" smtClean="0">
                <a:solidFill>
                  <a:schemeClr val="dk1"/>
                </a:solidFill>
              </a:rPr>
              <a:t> за тях в </a:t>
            </a:r>
            <a:r>
              <a:rPr lang="bg-BG" sz="2400" b="1" dirty="0" smtClean="0">
                <a:solidFill>
                  <a:schemeClr val="dk1"/>
                </a:solidFill>
              </a:rPr>
              <a:t>нова папка с отметки</a:t>
            </a:r>
            <a:r>
              <a:rPr lang="bg-BG" sz="2400" dirty="0" smtClean="0">
                <a:solidFill>
                  <a:schemeClr val="dk1"/>
                </a:solidFill>
              </a:rPr>
              <a:t>, която ще използвате за други източници на същата тема. </a:t>
            </a:r>
            <a:endParaRPr sz="2400" dirty="0"/>
          </a:p>
        </p:txBody>
      </p:sp>
      <p:sp>
        <p:nvSpPr>
          <p:cNvPr id="6" name="Google Shape;235;p7"/>
          <p:cNvSpPr txBox="1"/>
          <p:nvPr/>
        </p:nvSpPr>
        <p:spPr>
          <a:xfrm>
            <a:off x="457200" y="221040"/>
            <a:ext cx="8229240" cy="934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bg-BG" sz="4200" dirty="0" smtClean="0"/>
              <a:t>С</a:t>
            </a:r>
            <a:r>
              <a:rPr lang="bg-BG" sz="4200" b="0" i="0" u="none" strike="noStrike" cap="none" dirty="0" smtClean="0">
                <a:solidFill>
                  <a:srgbClr val="000000"/>
                </a:solidFill>
                <a:sym typeface="Arial"/>
              </a:rPr>
              <a:t>ърфиране в Интернет </a:t>
            </a:r>
            <a:r>
              <a:rPr lang="en-US" sz="4200" b="0" i="0" u="none" strike="noStrike" cap="none" dirty="0">
                <a:solidFill>
                  <a:srgbClr val="000000"/>
                </a:solidFill>
                <a:sym typeface="Arial"/>
              </a:rPr>
              <a:t/>
            </a:r>
            <a:br>
              <a:rPr lang="en-US" sz="4200" b="0" i="0" u="none" strike="noStrike" cap="none" dirty="0">
                <a:solidFill>
                  <a:srgbClr val="000000"/>
                </a:solidFill>
                <a:sym typeface="Arial"/>
              </a:rPr>
            </a:br>
            <a:r>
              <a:rPr lang="en-US" sz="42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bg-BG" sz="4200" b="0" i="0" u="none" strike="noStrike" cap="none" dirty="0" smtClean="0">
                <a:solidFill>
                  <a:srgbClr val="000000"/>
                </a:solidFill>
                <a:sym typeface="Arial"/>
              </a:rPr>
              <a:t>демонстрация</a:t>
            </a:r>
            <a:r>
              <a:rPr lang="en-US" sz="4200" b="0" i="0" u="none" strike="noStrike" cap="none" dirty="0" smtClean="0">
                <a:solidFill>
                  <a:srgbClr val="000000"/>
                </a:solidFill>
                <a:sym typeface="Arial"/>
              </a:rPr>
              <a:t>)</a:t>
            </a:r>
            <a:endParaRPr sz="42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3c8e4e7aa_0_17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63c8e4e7aa_0_17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181;g6344a443a1_0_0"/>
          <p:cNvSpPr/>
          <p:nvPr/>
        </p:nvSpPr>
        <p:spPr>
          <a:xfrm>
            <a:off x="864840" y="371662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80;g6344a443a1_0_0"/>
          <p:cNvSpPr/>
          <p:nvPr/>
        </p:nvSpPr>
        <p:spPr>
          <a:xfrm>
            <a:off x="404040" y="18530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снимки са от </a:t>
            </a:r>
            <a:r>
              <a:rPr lang="en-US" sz="1800" dirty="0" smtClean="0"/>
              <a:t>pixabay.com</a:t>
            </a:r>
            <a:r>
              <a:rPr lang="en-US" sz="1800" dirty="0"/>
              <a:t>, </a:t>
            </a:r>
            <a:r>
              <a:rPr lang="bg-BG" sz="1800" dirty="0" smtClean="0"/>
              <a:t>защитени от </a:t>
            </a:r>
            <a:r>
              <a:rPr lang="en-US" sz="1800" dirty="0" smtClean="0"/>
              <a:t>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други материали, които не са от </a:t>
            </a:r>
            <a:r>
              <a:rPr lang="en-US" sz="1800" dirty="0" smtClean="0"/>
              <a:t>pixabay.com</a:t>
            </a:r>
            <a:r>
              <a:rPr lang="bg-BG" sz="1800" dirty="0" smtClean="0"/>
              <a:t>,</a:t>
            </a:r>
            <a:r>
              <a:rPr lang="en-US" sz="1800" dirty="0" smtClean="0"/>
              <a:t> </a:t>
            </a:r>
            <a:r>
              <a:rPr lang="bg-BG" sz="1800" dirty="0" smtClean="0"/>
              <a:t>са от</a:t>
            </a:r>
            <a:r>
              <a:rPr lang="en-US" sz="1800" dirty="0" smtClean="0"/>
              <a:t> </a:t>
            </a:r>
            <a:r>
              <a:rPr lang="en-US" sz="1800" dirty="0"/>
              <a:t>CC0 - Public domain (https://pixabay.com/service/license/)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104902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8"/>
          <p:cNvSpPr/>
          <p:nvPr/>
        </p:nvSpPr>
        <p:spPr>
          <a:xfrm>
            <a:off x="1289160" y="5013000"/>
            <a:ext cx="7364880" cy="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source: cleanpng.com</a:t>
            </a:r>
            <a:endParaRPr/>
          </a:p>
        </p:txBody>
      </p:sp>
      <p:sp>
        <p:nvSpPr>
          <p:cNvPr id="170" name="Google Shape;170;p2"/>
          <p:cNvSpPr txBox="1"/>
          <p:nvPr/>
        </p:nvSpPr>
        <p:spPr>
          <a:xfrm>
            <a:off x="678873" y="18054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 работи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Интернет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"/>
          <p:cNvSpPr txBox="1"/>
          <p:nvPr/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 мрежа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 свързани правителствени, 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търговски и частни сървъри, които предоставят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достъп до информация и услуги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крайните потребители, свързани в същата инфраструктура. 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Мобилните оператори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Интернет доставчиците са бизнесите, които ни позволяват реално да се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свържем с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Интернет. 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3" name="Google Shape;173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2880" y="1418400"/>
            <a:ext cx="4479480" cy="4272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"/>
          <p:cNvSpPr/>
          <p:nvPr/>
        </p:nvSpPr>
        <p:spPr>
          <a:xfrm>
            <a:off x="1042640" y="36414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Не толкова техническо представяне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7280" y="1448280"/>
            <a:ext cx="4587840" cy="4596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"/>
          <p:cNvSpPr txBox="1"/>
          <p:nvPr/>
        </p:nvSpPr>
        <p:spPr>
          <a:xfrm>
            <a:off x="457200" y="16218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Какво са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уеб/Интернет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сайтове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US" sz="3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(1</a:t>
            </a:r>
            <a:r>
              <a:rPr lang="en-US" sz="3600" dirty="0">
                <a:latin typeface="Calibri"/>
                <a:ea typeface="Calibri"/>
                <a:cs typeface="Calibri"/>
                <a:sym typeface="Calibri"/>
              </a:rPr>
              <a:t>/2)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Дигитализирана информация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събрана 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организирана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(Интернет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страници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1474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216000"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Страниците на сайтовете </a:t>
            </a:r>
            <a:r>
              <a:rPr lang="bg-BG" sz="2400" dirty="0">
                <a:latin typeface="Times New Roman"/>
                <a:ea typeface="Times New Roman"/>
                <a:cs typeface="Times New Roman"/>
                <a:sym typeface="Times New Roman"/>
              </a:rPr>
              <a:t>представляват </a:t>
            </a:r>
            <a:r>
              <a:rPr lang="bg-BG" sz="2400" b="1" dirty="0">
                <a:latin typeface="Times New Roman"/>
                <a:ea typeface="Times New Roman"/>
                <a:cs typeface="Times New Roman"/>
                <a:sym typeface="Times New Roman"/>
              </a:rPr>
              <a:t>съдържание, </a:t>
            </a:r>
            <a:r>
              <a:rPr lang="bg-BG" sz="24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свързано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 чрез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„линкове“ („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хипервръзки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“ или „връзки“),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които позволяват лесно преминаване от една страница към друга в рамките на сайта;  </a:t>
            </a:r>
          </a:p>
          <a:p>
            <a:pPr lvl="0">
              <a:buSzPts val="1080"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Предлагат</a:t>
            </a:r>
            <a:r>
              <a:rPr lang="bg-BG" sz="2400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bg-BG" sz="2400" b="1" dirty="0">
                <a:latin typeface="Times New Roman"/>
                <a:ea typeface="Times New Roman"/>
                <a:cs typeface="Times New Roman"/>
                <a:sym typeface="Times New Roman"/>
              </a:rPr>
              <a:t>д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игитални услуги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като записване на час при лекаря или поръчване на храна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63c8e4e7aa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63c8e4e7aa_0_0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63c8e4e7aa_0_0"/>
          <p:cNvSpPr txBox="1"/>
          <p:nvPr/>
        </p:nvSpPr>
        <p:spPr>
          <a:xfrm>
            <a:off x="457200" y="1604520"/>
            <a:ext cx="82293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71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Сайтовете се обозначават чрез техните </a:t>
            </a:r>
            <a:r>
              <a:rPr lang="bg-BG" sz="24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имена на домейните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които позволяват лесното им запомняне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напр. 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google.com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гугъл.ком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lvl="0" indent="-14742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29718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Noto Sans Symbols"/>
              <a:buChar char="●"/>
            </a:pP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Сайтовете са </a:t>
            </a:r>
            <a:r>
              <a:rPr lang="bg-BG" sz="24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достъпни от всяко устройство,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bg-BG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което е свързано с Интернет, независимо дали е лаптоп, мобилен телефон, таблет или друго устройство.</a:t>
            </a:r>
            <a:endParaRPr sz="24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" name="Google Shape;189;p4"/>
          <p:cNvSpPr txBox="1"/>
          <p:nvPr/>
        </p:nvSpPr>
        <p:spPr>
          <a:xfrm>
            <a:off x="457200" y="16218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>
              <a:buSzPts val="3600"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Какво </a:t>
            </a:r>
            <a:r>
              <a:rPr lang="bg-BG" sz="3600" dirty="0">
                <a:latin typeface="Calibri"/>
                <a:ea typeface="Calibri"/>
                <a:cs typeface="Calibri"/>
                <a:sym typeface="Calibri"/>
              </a:rPr>
              <a:t>са </a:t>
            </a: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уеб/Интернет </a:t>
            </a:r>
            <a:r>
              <a:rPr lang="bg-BG" sz="3600" dirty="0">
                <a:latin typeface="Calibri"/>
                <a:ea typeface="Calibri"/>
                <a:cs typeface="Calibri"/>
                <a:sym typeface="Calibri"/>
              </a:rPr>
              <a:t>сайтове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r>
              <a:rPr lang="en-US" sz="36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(1</a:t>
            </a:r>
            <a:r>
              <a:rPr lang="en-US" sz="3600" dirty="0">
                <a:latin typeface="Calibri"/>
                <a:ea typeface="Calibri"/>
                <a:cs typeface="Calibri"/>
                <a:sym typeface="Calibri"/>
              </a:rPr>
              <a:t>/2)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 txBox="1"/>
          <p:nvPr/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Как се свързваме към Интернет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 txBox="1"/>
          <p:nvPr/>
        </p:nvSpPr>
        <p:spPr>
          <a:xfrm>
            <a:off x="457200" y="1604520"/>
            <a:ext cx="4015800" cy="436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Wi-Fi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(Уай Фай)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Обикновено предоставя неограничено количество трафик на данни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Наличен 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някои обществени места като ресторанти, паркове, летища и други.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Char char="-"/>
            </a:pP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Изчерпва батерията на устройството малко по-бързо от мобилния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Char char="-"/>
            </a:pP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В повечето случаи човек трябва да е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на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не повече от няколко десетки метра от точката на достъп, за да може да се свърже с Интернет.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5"/>
          <p:cNvSpPr txBox="1"/>
          <p:nvPr/>
        </p:nvSpPr>
        <p:spPr>
          <a:xfrm>
            <a:off x="4674240" y="1604520"/>
            <a:ext cx="4015800" cy="436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Мобилен Интернет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Char char="-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по-евтините планове за мобилно устройство има лимит на количеството трафик на данни, след което скоростта значително спада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Char char="-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Таксите за роуминг извън ЕС са изключително високи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Услугата е налична винаги, когато телефонът е свързан с предавателна клетка. 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6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6"/>
          <p:cNvSpPr txBox="1"/>
          <p:nvPr/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bg-BG" sz="4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Интернет търсачки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6"/>
          <p:cNvSpPr txBox="1"/>
          <p:nvPr/>
        </p:nvSpPr>
        <p:spPr>
          <a:xfrm>
            <a:off x="457200" y="1604525"/>
            <a:ext cx="83988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Търсачки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Първоначално започнали като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каталози на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сайтове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(подобно на каталозите за заведения и услуги)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Всяка търсачка има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уникален алгоритъм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 индексиране на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сайтовете и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подреждане на резултатите от търсенето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Обикновено търсачките генерират доходи чрез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насочените реклами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резултатите от търсенето;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Най-известният пример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lang="bg-BG" sz="2400" b="0" i="0" u="none" strike="noStrike" cap="none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</a:pPr>
            <a:r>
              <a:rPr lang="bg-BG" sz="24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bg-BG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google.com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3c8e4e7aa_0_8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63c8e4e7aa_0_8"/>
          <p:cNvSpPr/>
          <p:nvPr/>
        </p:nvSpPr>
        <p:spPr>
          <a:xfrm>
            <a:off x="1626840" y="274680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63c8e4e7aa_0_8"/>
          <p:cNvSpPr txBox="1"/>
          <p:nvPr/>
        </p:nvSpPr>
        <p:spPr>
          <a:xfrm>
            <a:off x="457200" y="221040"/>
            <a:ext cx="82293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bg-BG" sz="4400" dirty="0" smtClean="0">
                <a:solidFill>
                  <a:schemeClr val="dk1"/>
                </a:solidFill>
              </a:rPr>
              <a:t>Социални мрежи</a:t>
            </a:r>
            <a:endParaRPr sz="4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63c8e4e7aa_0_8"/>
          <p:cNvSpPr txBox="1"/>
          <p:nvPr/>
        </p:nvSpPr>
        <p:spPr>
          <a:xfrm>
            <a:off x="540000" y="1604525"/>
            <a:ext cx="8150100" cy="44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Социални мрежи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</a:ext>
              </a:extLst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Първоначално са създадени, за да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свързват хората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и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улесняват онлайн комуникацията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;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Основните активи са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регистрираните потребители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на социалните мрежи;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Те помагат на хората да „се срещат“ с други със същите интереси чрез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групи, фен страници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  </a:ext>
                </a:extLst>
              </a:rPr>
              <a:t>, 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#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хаштагове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,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и др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  </a:ext>
                </a:extLst>
              </a:rPr>
              <a:t>.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</a:ext>
              </a:extLst>
            </a:endParaRP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Бизнес моделът (отново) се основава най-вече на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насочено рекламиране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  </a:ext>
                </a:extLst>
              </a:rPr>
              <a:t>; </a:t>
            </a:r>
          </a:p>
          <a:p>
            <a:pPr marL="216000" marR="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Noto Sans Symbols"/>
              <a:buChar char="●"/>
            </a:pPr>
            <a:r>
              <a:rPr lang="bg-BG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</a:ext>
                </a:extLst>
              </a:rPr>
              <a:t>Най-известният пример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  </a:ext>
                </a:extLst>
              </a:rPr>
              <a:t>: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</a:ext>
              </a:extLst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80"/>
            </a:pPr>
            <a:r>
              <a:rPr lang="bg-BG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   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extLst>
                  <a:ext uri="http://customooxmlschemas.google.com/">
  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facebook.com</a:t>
            </a: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7"/>
          <p:cNvSpPr/>
          <p:nvPr/>
        </p:nvSpPr>
        <p:spPr>
          <a:xfrm>
            <a:off x="251640" y="1700640"/>
            <a:ext cx="8772480" cy="4663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7"/>
          <p:cNvSpPr/>
          <p:nvPr/>
        </p:nvSpPr>
        <p:spPr>
          <a:xfrm>
            <a:off x="1626840" y="274680"/>
            <a:ext cx="7546320" cy="638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7"/>
          <p:cNvSpPr txBox="1"/>
          <p:nvPr/>
        </p:nvSpPr>
        <p:spPr>
          <a:xfrm>
            <a:off x="457200" y="221040"/>
            <a:ext cx="8229240" cy="934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bg-BG" sz="4200" dirty="0" smtClean="0"/>
              <a:t>С</a:t>
            </a:r>
            <a:r>
              <a:rPr lang="bg-BG" sz="4200" b="0" i="0" u="none" strike="noStrike" cap="none" dirty="0" smtClean="0">
                <a:solidFill>
                  <a:srgbClr val="000000"/>
                </a:solidFill>
                <a:sym typeface="Arial"/>
              </a:rPr>
              <a:t>ърфиране в Интернет </a:t>
            </a:r>
            <a:r>
              <a:rPr lang="en-US" sz="4200" b="0" i="0" u="none" strike="noStrike" cap="none" dirty="0">
                <a:solidFill>
                  <a:srgbClr val="000000"/>
                </a:solidFill>
                <a:sym typeface="Arial"/>
              </a:rPr>
              <a:t/>
            </a:r>
            <a:br>
              <a:rPr lang="en-US" sz="4200" b="0" i="0" u="none" strike="noStrike" cap="none" dirty="0">
                <a:solidFill>
                  <a:srgbClr val="000000"/>
                </a:solidFill>
                <a:sym typeface="Arial"/>
              </a:rPr>
            </a:br>
            <a:r>
              <a:rPr lang="en-US" sz="4200" b="0" i="0" u="none" strike="noStrike" cap="none" dirty="0" smtClean="0">
                <a:solidFill>
                  <a:srgbClr val="000000"/>
                </a:solidFill>
                <a:sym typeface="Arial"/>
              </a:rPr>
              <a:t>(</a:t>
            </a:r>
            <a:r>
              <a:rPr lang="bg-BG" sz="4200" b="0" i="0" u="none" strike="noStrike" cap="none" dirty="0" smtClean="0">
                <a:solidFill>
                  <a:srgbClr val="000000"/>
                </a:solidFill>
                <a:sym typeface="Arial"/>
              </a:rPr>
              <a:t>демонстрация</a:t>
            </a:r>
            <a:r>
              <a:rPr lang="en-US" sz="4200" b="0" i="0" u="none" strike="noStrike" cap="none" dirty="0" smtClean="0">
                <a:solidFill>
                  <a:srgbClr val="000000"/>
                </a:solidFill>
                <a:sym typeface="Arial"/>
              </a:rPr>
              <a:t>)</a:t>
            </a:r>
            <a:endParaRPr sz="4200" b="0" i="0" u="none" strike="noStrike" cap="none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236" name="Google Shape;236;p7"/>
          <p:cNvSpPr txBox="1"/>
          <p:nvPr/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bg-BG" sz="2400" dirty="0" smtClean="0"/>
              <a:t>Нека обучителят се опита да намери </a:t>
            </a:r>
            <a:r>
              <a:rPr lang="bg-BG" sz="2400" dirty="0" smtClean="0"/>
              <a:t>уеб сайт (Интернет </a:t>
            </a:r>
            <a:r>
              <a:rPr lang="bg-BG" sz="2400" dirty="0" smtClean="0"/>
              <a:t>сайт) с полезна информация за предоставянето на грижи във вашата държава, или друга информация, свързана с местна неформална група </a:t>
            </a:r>
            <a:r>
              <a:rPr lang="bg-BG" sz="2400" dirty="0" smtClean="0"/>
              <a:t>хора</a:t>
            </a:r>
            <a:r>
              <a:rPr lang="bg-BG" sz="2400" dirty="0" smtClean="0"/>
              <a:t>, полагащи грижи.</a:t>
            </a:r>
            <a:endParaRPr lang="bg-BG" sz="24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AutoNum type="arabicParenR"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Използвайте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Google </a:t>
            </a:r>
            <a:r>
              <a:rPr lang="bg-BG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опитайте </a:t>
            </a:r>
            <a:r>
              <a:rPr lang="bg-BG" sz="2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няколко търсения</a:t>
            </a:r>
            <a:r>
              <a:rPr lang="en-US" sz="24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2286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r>
              <a:rPr lang="bg-BG" sz="2400" dirty="0" smtClean="0"/>
              <a:t>2) Отворете няколко резултати от търсенето, които изглеждат обещаващи, като правите разлика между рекламите и независимите сайтове. Отворете ги в </a:t>
            </a:r>
            <a:r>
              <a:rPr lang="bg-BG" sz="2400" b="1" dirty="0" smtClean="0"/>
              <a:t>отделни прозорци.  </a:t>
            </a:r>
            <a:endParaRPr sz="2400" b="1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645</Words>
  <Application>Microsoft Office PowerPoint</Application>
  <PresentationFormat>On-screen Show (4:3)</PresentationFormat>
  <Paragraphs>100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Noto Sans Symbols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11</cp:revision>
  <dcterms:created xsi:type="dcterms:W3CDTF">2019-01-04T16:28:11Z</dcterms:created>
  <dcterms:modified xsi:type="dcterms:W3CDTF">2019-12-02T12:22:55Z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